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4" r:id="rId4"/>
    <p:sldId id="270" r:id="rId5"/>
    <p:sldId id="268" r:id="rId6"/>
    <p:sldId id="269" r:id="rId7"/>
    <p:sldId id="264" r:id="rId8"/>
    <p:sldId id="271" r:id="rId9"/>
    <p:sldId id="272" r:id="rId10"/>
    <p:sldId id="262" r:id="rId11"/>
    <p:sldId id="275" r:id="rId12"/>
    <p:sldId id="276" r:id="rId13"/>
    <p:sldId id="277" r:id="rId14"/>
    <p:sldId id="263" r:id="rId15"/>
    <p:sldId id="265" r:id="rId16"/>
    <p:sldId id="266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6304609580052496"/>
          <c:y val="7.5938730314960651E-2"/>
          <c:w val="0.46349130577427822"/>
          <c:h val="0.695236958661417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1624343832021"/>
                  <c:y val="-5.69525098425196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06656E-9330-4757-B8A3-FAC140C8974D}" type="VALUE">
                      <a: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0625"/>
                      <c:h val="0.2053282480314960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5059186351706036"/>
                  <c:y val="6.5626968503937011E-2"/>
                </c:manualLayout>
              </c:layout>
              <c:tx>
                <c:rich>
                  <a:bodyPr/>
                  <a:lstStyle/>
                  <a:p>
                    <a:fld id="{053AA25B-610F-4F31-8397-382A9BD8F41D}" type="VALUE">
                      <a: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Проводят образовательную деятельность в мини-музеях</c:v>
                </c:pt>
                <c:pt idx="1">
                  <c:v>Не проводят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7.1341630674272272E-4"/>
          <c:y val="0.80385703740157477"/>
          <c:w val="0.98992184250914106"/>
          <c:h val="0.16489296259842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B977-173F-427C-BD1E-8F1BE418AE48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9144D-E5F7-42C9-8530-42A0BCBA6E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2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C5410DC-8B4A-4E14-9D8F-F6A9D5420AB0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11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solidFill>
            <a:srgbClr val="FFFFFF"/>
          </a:solidFill>
          <a:ln/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676275" y="4722813"/>
            <a:ext cx="5408613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C5410DC-8B4A-4E14-9D8F-F6A9D5420AB0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12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solidFill>
            <a:srgbClr val="FFFFFF"/>
          </a:solidFill>
          <a:ln/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676275" y="4722813"/>
            <a:ext cx="5408613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C5410DC-8B4A-4E14-9D8F-F6A9D5420AB0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13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solidFill>
            <a:srgbClr val="FFFFFF"/>
          </a:solidFill>
          <a:ln/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676275" y="4722813"/>
            <a:ext cx="5408613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2020-05-08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59976" y="1628800"/>
            <a:ext cx="806489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«</a:t>
            </a:r>
            <a:r>
              <a:rPr lang="ru-RU" sz="2400" b="1" dirty="0"/>
              <a:t>Создание системы работы по развитию у детей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познавательного </a:t>
            </a:r>
            <a:r>
              <a:rPr lang="ru-RU" sz="2400" b="1" dirty="0"/>
              <a:t>интереса к </a:t>
            </a:r>
            <a:r>
              <a:rPr lang="ru-RU" sz="2400" b="1" dirty="0" smtClean="0"/>
              <a:t>истории,</a:t>
            </a:r>
          </a:p>
          <a:p>
            <a:pPr algn="ctr"/>
            <a:r>
              <a:rPr lang="ru-RU" sz="2400" b="1" dirty="0" smtClean="0"/>
              <a:t>культуре</a:t>
            </a:r>
            <a:r>
              <a:rPr lang="ru-RU" sz="2400" b="1" dirty="0"/>
              <a:t>, </a:t>
            </a:r>
            <a:r>
              <a:rPr lang="ru-RU" sz="2400" b="1" dirty="0" smtClean="0"/>
              <a:t>традициям </a:t>
            </a:r>
            <a:r>
              <a:rPr lang="ru-RU" sz="2400" b="1" dirty="0"/>
              <a:t>родного края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через </a:t>
            </a:r>
            <a:r>
              <a:rPr lang="ru-RU" sz="2400" b="1" dirty="0"/>
              <a:t>о</a:t>
            </a:r>
            <a:r>
              <a:rPr lang="ru-RU" sz="2400" b="1" dirty="0" smtClean="0"/>
              <a:t>рганизацию </a:t>
            </a:r>
            <a:r>
              <a:rPr lang="ru-RU" sz="2400" b="1" dirty="0"/>
              <a:t>мини-музеев</a:t>
            </a:r>
            <a:endParaRPr lang="ru-RU" sz="2400" dirty="0"/>
          </a:p>
          <a:p>
            <a:pPr algn="ctr"/>
            <a:r>
              <a:rPr lang="ru-RU" sz="2400" b="1" dirty="0"/>
              <a:t>«Музейный комплекс в ДОУ»</a:t>
            </a:r>
            <a:r>
              <a:rPr lang="ru-RU" sz="2800" b="1" dirty="0"/>
              <a:t> 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 latinLnBrk="0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БЮДЖЕТНОЕ УЧРЕЖДЕНИЕ </a:t>
            </a:r>
            <a:endParaRPr lang="ru-RU" altLang="ru-RU" sz="15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 latinLnBrk="0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5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– ДЕТСКИЙ САД №30 «ЛЕСНАЯ СКАЗКА» </a:t>
            </a:r>
            <a:endParaRPr lang="ru-RU" altLang="ru-RU" sz="15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 latinLnBrk="0">
              <a:spcBef>
                <a:spcPct val="0"/>
              </a:spcBef>
              <a:spcAft>
                <a:spcPct val="0"/>
              </a:spcAft>
            </a:pPr>
            <a:r>
              <a:rPr lang="ru-RU" altLang="ru-RU" sz="15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Арсеньевского</a:t>
            </a:r>
            <a:r>
              <a:rPr lang="ru-RU" altLang="ru-RU" sz="15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5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4571838"/>
            <a:ext cx="540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(краткое наименование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C00000"/>
                </a:solidFill>
              </a:rPr>
              <a:t>Создание системы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работы «Музейный комплекс в ДОУ»)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/>
              <a:t>срок реализации проекта </a:t>
            </a:r>
            <a:r>
              <a:rPr lang="ru-RU" dirty="0">
                <a:solidFill>
                  <a:srgbClr val="C00000"/>
                </a:solidFill>
              </a:rPr>
              <a:t>–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10.01.2020 – 01.10.2020</a:t>
            </a:r>
            <a:r>
              <a:rPr lang="ru-RU" dirty="0" smtClean="0"/>
              <a:t>)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3"/>
            <a:ext cx="5184576" cy="720080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ПРОЕКТА</a:t>
            </a:r>
            <a:endParaRPr lang="ru-RU" alt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277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 - подготовительный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Обогащение мини-музеев и формирование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по музейной педагогике.</a:t>
            </a:r>
          </a:p>
          <a:p>
            <a:pPr fontAlgn="base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– практический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Разработка методических материалов, системы планирования.</a:t>
            </a:r>
          </a:p>
          <a:p>
            <a:pPr fontAlgn="base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 – заключительный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защита проектов, подведение итогов,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работы на городских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3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706058"/>
              </p:ext>
            </p:extLst>
          </p:nvPr>
        </p:nvGraphicFramePr>
        <p:xfrm>
          <a:off x="179512" y="116632"/>
          <a:ext cx="8964488" cy="6166475"/>
        </p:xfrm>
        <a:graphic>
          <a:graphicData uri="http://schemas.openxmlformats.org/drawingml/2006/table">
            <a:tbl>
              <a:tblPr/>
              <a:tblGrid>
                <a:gridCol w="1800200"/>
                <a:gridCol w="7164288"/>
              </a:tblGrid>
              <a:tr h="556471">
                <a:tc gridSpan="2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anose="020B0503020204020204" pitchFamily="34" charset="-122"/>
                          <a:cs typeface="Times New Roman" pitchFamily="18" charset="0"/>
                        </a:rPr>
                        <a:t>Ресурсное обеспечение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136335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9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Кадровое</a:t>
                      </a:r>
                      <a:endParaRPr lang="ru-RU" alt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создание творческой группы педагогов.</a:t>
                      </a:r>
                    </a:p>
                  </a:txBody>
                  <a:tcPr marT="96097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7360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Научно-методическое</a:t>
                      </a:r>
                      <a:endParaRPr lang="ru-RU" alt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alt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285750" indent="-28575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подбор печатных, теоретических материалов по музейной педагогике и 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познавательно-исследовательской деятельности;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методическое сопровождение проектной деятельности;</a:t>
                      </a:r>
                    </a:p>
                    <a:p>
                      <a:pPr marL="285750" indent="-28575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системы планирования, методических материалов (конспекты, сценарии, 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картотека исследований и опытов, и т. п.);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самообразование педагогов, курсовая подготовка.</a:t>
                      </a: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675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Организационное</a:t>
                      </a:r>
                      <a:endParaRPr lang="ru-RU" alt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организация работы творческой группы по реализации этапов проекта;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обогащение мини-музеев педагогами совместно с детьми и родителями;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разработка Положения о смотре-конкурсе мини-музеев;</a:t>
                      </a:r>
                    </a:p>
                    <a:p>
                      <a:pPr marL="285750" indent="-28575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определение критериев эффективности реализации проекта, повышения 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профессионализма педагогов в организации познавательно-исследовательской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деят-ти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6139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Информационное</a:t>
                      </a:r>
                      <a:endParaRPr lang="ru-RU" alt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использование возможностей Интернета в поиске информации, адресов опыта;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консультации и семинары по педагогическому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проектированию</a:t>
                      </a:r>
                      <a:r>
                        <a:rPr lang="ru-RU" sz="14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знакомство родителей с проблемой на общем собрании;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создание банка методических материалов.</a:t>
                      </a: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1450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alt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Мотивационное</a:t>
                      </a:r>
                      <a:endParaRPr lang="ru-RU" alt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285750" indent="-285750"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разработка системы материального стимулирования педагогов-участников проекта;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организация смотра-конкурса мини-музеев;</a:t>
                      </a:r>
                    </a:p>
                    <a:p>
                      <a:pPr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накопление и обобщение педагогического опыта.</a:t>
                      </a: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145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alt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Материально-техническое</a:t>
                      </a:r>
                      <a:endParaRPr lang="ru-RU" alt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обогащение сайта ДОУ;</a:t>
                      </a:r>
                    </a:p>
                    <a:p>
                      <a:pPr fontAlgn="base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размещение информации и методических материалов на сайте ДОУ;</a:t>
                      </a:r>
                    </a:p>
                    <a:p>
                      <a:pPr fontAlgn="base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оформление фотоколлажа, презентаций, </a:t>
                      </a: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буклетов</a:t>
                      </a:r>
                      <a:r>
                        <a:rPr lang="ru-RU" sz="14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результатам реализации.</a:t>
                      </a:r>
                    </a:p>
                  </a:txBody>
                  <a:tcPr marT="96097" marB="4571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1741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609259"/>
              </p:ext>
            </p:extLst>
          </p:nvPr>
        </p:nvGraphicFramePr>
        <p:xfrm>
          <a:off x="179512" y="980726"/>
          <a:ext cx="8712969" cy="5112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517"/>
                <a:gridCol w="2330787"/>
                <a:gridCol w="1368152"/>
                <a:gridCol w="936104"/>
                <a:gridCol w="1440160"/>
                <a:gridCol w="2232249"/>
              </a:tblGrid>
              <a:tr h="670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статьи расхода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Цена за единицу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Общая стоимость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Источники финансирования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6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Курсовая </a:t>
                      </a:r>
                      <a:r>
                        <a:rPr lang="ru-RU" sz="1200" dirty="0" smtClean="0">
                          <a:effectLst/>
                        </a:rPr>
                        <a:t>подготовка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Внебюджетные средства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0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Самообразование (семинары, 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вебинары</a:t>
                      </a:r>
                      <a:r>
                        <a:rPr lang="ru-RU" sz="1200" dirty="0">
                          <a:effectLst/>
                        </a:rPr>
                        <a:t>, мастер-классы, 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открытые </a:t>
                      </a:r>
                      <a:r>
                        <a:rPr lang="ru-RU" sz="1200" dirty="0">
                          <a:effectLst/>
                        </a:rPr>
                        <a:t>просмотры…)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Дополнительного финансирования не требуется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Информационное сопровождение проекта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Внебюджетные средства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09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Расходы на канцелярские 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принадлежности </a:t>
                      </a:r>
                      <a:r>
                        <a:rPr lang="ru-RU" sz="1200" dirty="0">
                          <a:effectLst/>
                        </a:rPr>
                        <a:t>(бумага, папки, файлы…)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Внебюджетные средства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70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Компьютерное обслуживание 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заправка картриджей)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Внебюджетные средства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9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Оплата труда педагогов, </a:t>
                      </a: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обеспечивающих </a:t>
                      </a:r>
                      <a:r>
                        <a:rPr lang="ru-RU" sz="1200" dirty="0">
                          <a:effectLst/>
                        </a:rPr>
                        <a:t>реализацию проекта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Дополнительное финансирование не требуется: в рамках функциональных обязанностей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5178"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ИТОГО</a:t>
                      </a:r>
                      <a:r>
                        <a:rPr lang="ru-RU" sz="1200" dirty="0">
                          <a:effectLst/>
                        </a:rPr>
                        <a:t>: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b="1" dirty="0">
                          <a:effectLst/>
                        </a:rPr>
                        <a:t>38 000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260648"/>
            <a:ext cx="453650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ПРОЕКТА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510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260648"/>
            <a:ext cx="62646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 latinLnBrk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КЛЮЧЕВЫЕ РИСКИ И ВОЗМОЖНОСТИ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66149"/>
              </p:ext>
            </p:extLst>
          </p:nvPr>
        </p:nvGraphicFramePr>
        <p:xfrm>
          <a:off x="107504" y="1196752"/>
          <a:ext cx="8784975" cy="4149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084"/>
                <a:gridCol w="4343444"/>
                <a:gridCol w="4032447"/>
              </a:tblGrid>
              <a:tr h="6902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п/п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риска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Действия по предупреждению риска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61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возможности для осуществления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непрерывного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доступа к сети Интернет, низкая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сети Интернет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Закупка дополнительного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необходимого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оборудования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замена провайдера,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предоставляющего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 качественные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доступа к сети Интернет. </a:t>
                      </a:r>
                    </a:p>
                  </a:txBody>
                  <a:tcPr marL="0" marR="0" marT="0" marB="0"/>
                </a:tc>
              </a:tr>
              <a:tr h="456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достаточного бюджетного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финансирования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счет средств от приносящей доход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0" marR="0" marT="0" marB="0"/>
                </a:tc>
              </a:tr>
              <a:tr h="1996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Формальный подход участников социального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реализации данного проекта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0980" algn="l"/>
                          <a:tab pos="3340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совместных мероприятий по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0980" algn="l"/>
                          <a:tab pos="33401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проблемам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возникших во время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0980" algn="l"/>
                          <a:tab pos="33401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реализации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0980" algn="l"/>
                          <a:tab pos="3340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Систематический контроль за исполнением 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0980" algn="l"/>
                          <a:tab pos="33401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этапов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контрольных точек проекта.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053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6531040" cy="681850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altLang="ru-RU" sz="2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6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музейно-образовательного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в ДОУ для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(2 мини-музея, 10 уголков на группах).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Овладение педагогами практическими навыками в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познавательно-исследовательской деятельности в пространстве мини-музеев (100%), в разработке и реализации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(10 проектов на каждой группе).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Повышение 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счёт обобщения и распространения опыта работы (50 % педагогов).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Разработка методического материала, системы планирования по развитию познавательной активности детей в пространстве мини-музеев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9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6120680" cy="792088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alt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98872" y="1556792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Разработка инструментария оценки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</a:p>
          <a:p>
            <a:pPr algn="just" fontAlgn="base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музейной педагогики.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Развитие креативности детей через создание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творческих</a:t>
            </a:r>
          </a:p>
          <a:p>
            <a:pPr algn="just" fontAlgn="base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(сочинения, выставки, коллажи, панно…).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Проведение смотра-конкурса мини-музеев.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Активное участие родителей в создании и оформлении мини-музеев и уголков народного творчества в группах, в совместной с ребёнком познавательной и творческой деятельности.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Изготовление народных костюмов на каждого ребенка (90%).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070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29368" y="33265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 fontAlgn="base">
              <a:lnSpc>
                <a:spcPct val="150000"/>
              </a:lnSpc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«Даём детям не итоги чужих исканий,</a:t>
            </a:r>
          </a:p>
          <a:p>
            <a:pPr lvl="2" algn="just" fontAlgn="base">
              <a:lnSpc>
                <a:spcPct val="150000"/>
              </a:lnSpc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ведём их тропой исканий»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02316"/>
            <a:ext cx="6516216" cy="4344144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418181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7200800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07000"/>
              </a:lnSpc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Формальные основания для инициации проекта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412776"/>
            <a:ext cx="8496944" cy="4373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base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Конституция РФ.</a:t>
            </a:r>
          </a:p>
          <a:p>
            <a:pPr marL="457200" indent="-457200" algn="just" fontAlgn="base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«Об образовании в Российской Федерации» 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29.12.2012г.  № 273-ФЗ. Ст. 87 Особенности изучения 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 духовно-нравственной культуры народов РФ….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Федеральный государственный образовательный 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 дошкольного образования от 17.10.2013г. № 1155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Концепция духовно-нравственного развития и 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воспитания личности гражданина России.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Концепция духовно-нравственного развития и 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воспитания детей и молодежи в Приморском крае.</a:t>
            </a:r>
            <a:endParaRPr lang="ru-RU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76672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разработчиков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</a:t>
            </a:r>
            <a:r>
              <a:rPr lang="ru-RU" sz="28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endParaRPr lang="ru-RU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12776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Кривда Тамара Петровна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заведующий МДОБУ ЦРР – д/с № 30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Овчинникова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Наталия Валерьевна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старший воспитатель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defTabSz="685800" latinLnBrk="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Деревцова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Галина Николаевна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музыкальный руководитель</a:t>
            </a:r>
          </a:p>
          <a:p>
            <a:pPr marL="342900" indent="-342900" algn="just" defTabSz="685800" latinLnBrk="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Стрельцова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Ирина Александровна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Ильина Оксана Григорьевна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воспитатель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Белозерова Мария Анатольевна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воспитатель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Хуторянская Екатерина Владимировна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воспитатель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Курбатова Нина Павловна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воспитатель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Сильченко Екатерина Владимировна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воспитатель</a:t>
            </a:r>
          </a:p>
        </p:txBody>
      </p:sp>
    </p:spTree>
    <p:extLst>
      <p:ext uri="{BB962C8B-B14F-4D97-AF65-F5344CB8AC3E}">
        <p14:creationId xmlns:p14="http://schemas.microsoft.com/office/powerpoint/2010/main" val="101352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5184576" cy="1052513"/>
          </a:xfrm>
        </p:spPr>
        <p:txBody>
          <a:bodyPr/>
          <a:lstStyle/>
          <a:p>
            <a:pPr algn="ctr" eaLnBrk="1" hangingPunct="1"/>
            <a:r>
              <a:rPr lang="ru-RU" altLang="ru-RU" sz="4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altLang="ru-RU" dirty="0" smtClean="0">
                <a:cs typeface="Times New Roman" panose="02020603050405020304" pitchFamily="18" charset="0"/>
              </a:rPr>
              <a:t> </a:t>
            </a:r>
            <a:endParaRPr lang="ru-RU" alt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457177"/>
            <a:ext cx="9144000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base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условиях нашего города не так много музеев и </a:t>
            </a:r>
          </a:p>
          <a:p>
            <a:pPr marL="457200" indent="-457200"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ориентированы они на разновозрастной круг посетителей.</a:t>
            </a:r>
          </a:p>
          <a:p>
            <a:pPr marL="457200" indent="-457200" algn="just" fontAlgn="base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fontAlgn="base">
              <a:lnSpc>
                <a:spcPct val="107000"/>
              </a:lnSpc>
              <a:buAutoNum type="arabicPeriod" startAt="2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Удаленность детского сада от центра и достопримечательностей города.</a:t>
            </a:r>
          </a:p>
          <a:p>
            <a:pPr marL="457200" indent="-457200" algn="just" fontAlgn="base">
              <a:lnSpc>
                <a:spcPct val="107000"/>
              </a:lnSpc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fontAlgn="base">
              <a:lnSpc>
                <a:spcPct val="107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Смещение акцентов в развитии детей в сторону ранней </a:t>
            </a:r>
          </a:p>
          <a:p>
            <a:pPr marL="457200" indent="-457200" algn="just" fontAlgn="base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интеллектуализации, что не способствует духовому развитию.</a:t>
            </a:r>
          </a:p>
          <a:p>
            <a:pPr marL="457200" indent="-457200" algn="just" fontAlgn="base">
              <a:lnSpc>
                <a:spcPct val="107000"/>
              </a:lnSpc>
            </a:pPr>
            <a:endParaRPr 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fontAlgn="base">
              <a:lnSpc>
                <a:spcPct val="107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Погружение личности в специально организованное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музейно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</a:p>
          <a:p>
            <a:pPr marL="457200" indent="-457200" algn="just" fontAlgn="base">
              <a:lnSpc>
                <a:spcPct val="107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образовательное пространство.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9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5958152" cy="936104"/>
          </a:xfrm>
        </p:spPr>
        <p:txBody>
          <a:bodyPr/>
          <a:lstStyle/>
          <a:p>
            <a:pPr algn="ctr" fontAlgn="base"/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ПРЕДПОСЫЛКИ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ПРОЕКТА</a:t>
            </a:r>
            <a:endParaRPr lang="ru-RU" altLang="ru-RU" sz="2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1128" y="1988840"/>
            <a:ext cx="8280920" cy="331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ситуации в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ДОУ: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- 30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детей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представление о музее, как месте сбора разных интересных вещей 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предметов;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- 42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детей считают, что музей нужен, чтобы в него приходить 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смотреть;</a:t>
            </a:r>
          </a:p>
          <a:p>
            <a:pPr marL="457200" indent="-457200" algn="just" fontAlgn="base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- узнавать что-то новое, интересное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экспонатах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 истории, о людях.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4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6779752" cy="94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АНКЕТИРОВАНИЕ ПЕДАГОГОВ ДОУ: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77965200"/>
              </p:ext>
            </p:extLst>
          </p:nvPr>
        </p:nvGraphicFramePr>
        <p:xfrm>
          <a:off x="467544" y="1397000"/>
          <a:ext cx="8136904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289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33120" y="279108"/>
            <a:ext cx="3851920" cy="1052513"/>
          </a:xfrm>
        </p:spPr>
        <p:txBody>
          <a:bodyPr/>
          <a:lstStyle/>
          <a:p>
            <a:pPr algn="ctr" eaLnBrk="1" hangingPunct="1"/>
            <a:r>
              <a:rPr lang="ru-RU" altLang="ru-RU" sz="4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altLang="ru-RU" dirty="0" smtClean="0">
                <a:cs typeface="Times New Roman" panose="02020603050405020304" pitchFamily="18" charset="0"/>
              </a:rPr>
              <a:t> </a:t>
            </a:r>
            <a:endParaRPr lang="ru-RU" alt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88596" y="1277907"/>
            <a:ext cx="7992888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системы работы в ДОУ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развитию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детей познавательно-исследовательской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мини-музеи.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3508" y="2871230"/>
            <a:ext cx="4464496" cy="1026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ru-RU" altLang="ru-RU" sz="4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altLang="ru-RU" dirty="0" smtClean="0">
                <a:cs typeface="Times New Roman" panose="02020603050405020304" pitchFamily="18" charset="0"/>
              </a:rPr>
              <a:t> </a:t>
            </a:r>
            <a:endParaRPr lang="ru-RU" alt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0302" y="4077072"/>
            <a:ext cx="8655404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Вовлечение педагогов в активную творческую деятельность по организации мини-музеев позволит систематизировать 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по познавательно-исследовательской 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в изучении родного города и края.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1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764704"/>
            <a:ext cx="3851920" cy="1052513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altLang="ru-RU" dirty="0" smtClean="0">
                <a:cs typeface="Times New Roman" panose="02020603050405020304" pitchFamily="18" charset="0"/>
              </a:rPr>
              <a:t> </a:t>
            </a:r>
            <a:endParaRPr lang="ru-RU" alt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492896"/>
            <a:ext cx="6912768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системы работы по развитию у детей познавательного интереса к истории, культуре, традициям родного края через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мини-музеев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сентября 2020 года.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16633"/>
            <a:ext cx="3851920" cy="720080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 </a:t>
            </a:r>
            <a:endParaRPr lang="ru-RU" altLang="ru-RU" sz="2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908720"/>
            <a:ext cx="8352928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Разработать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пакет методических материалов,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познавательной деятельности детей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пространстве мини-музея.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Разработать систему критериев и механизмов оценки 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бразовательного результата музейной педагогики.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Повысить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профессиональную компетентность педагогов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самообразование, организацию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Создать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для развития познавательной активности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совместную познавательно-исследовательскую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(дети, сотрудники, родители, социум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Привлечь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к созданию мини-музеев, пополнению их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экспонатами, совместной деятельности.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29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1034</Words>
  <Application>Microsoft Office PowerPoint</Application>
  <PresentationFormat>Экран (4:3)</PresentationFormat>
  <Paragraphs>215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Презентация PowerPoint</vt:lpstr>
      <vt:lpstr>Презентация PowerPoint</vt:lpstr>
      <vt:lpstr>Презентация PowerPoint</vt:lpstr>
      <vt:lpstr>АКТУАЛЬНОСТЬ </vt:lpstr>
      <vt:lpstr>ПРЕДПОСЫЛКИ ПРОЕКТА</vt:lpstr>
      <vt:lpstr>Презентация PowerPoint</vt:lpstr>
      <vt:lpstr>ПРОБЛЕМА </vt:lpstr>
      <vt:lpstr>ЦЕЛЬ </vt:lpstr>
      <vt:lpstr>ЗАДАЧИ </vt:lpstr>
      <vt:lpstr>ЭТАПЫ ПРОЕКТА</vt:lpstr>
      <vt:lpstr>Презентация PowerPoint</vt:lpstr>
      <vt:lpstr>Презентация PowerPoint</vt:lpstr>
      <vt:lpstr>Презентация PowerPoint</vt:lpstr>
      <vt:lpstr>ОЖИДАЕМЫЕ РЕЗУЛЬТАТЫ</vt:lpstr>
      <vt:lpstr>ОЖИДАЕМЫЕ РЕЗУЛЬТАТЫ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Пользователь Windows</cp:lastModifiedBy>
  <cp:revision>46</cp:revision>
  <dcterms:created xsi:type="dcterms:W3CDTF">2014-04-01T16:35:38Z</dcterms:created>
  <dcterms:modified xsi:type="dcterms:W3CDTF">2020-05-08T08:03:52Z</dcterms:modified>
</cp:coreProperties>
</file>